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601200" cy="180006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27" userDrawn="1">
          <p15:clr>
            <a:srgbClr val="A4A3A4"/>
          </p15:clr>
        </p15:guide>
        <p15:guide id="2" pos="3024" userDrawn="1">
          <p15:clr>
            <a:srgbClr val="A4A3A4"/>
          </p15:clr>
        </p15:guide>
        <p15:guide id="3" orient="horz" pos="5670" userDrawn="1">
          <p15:clr>
            <a:srgbClr val="A4A3A4"/>
          </p15:clr>
        </p15:guide>
        <p15:guide id="4" pos="2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D"/>
    <a:srgbClr val="E1A500"/>
    <a:srgbClr val="F15A29"/>
    <a:srgbClr val="FB5A29"/>
    <a:srgbClr val="FF573A"/>
    <a:srgbClr val="FF330E"/>
    <a:srgbClr val="F15B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3185" autoAdjust="0"/>
    <p:restoredTop sz="94255" autoAdjust="0"/>
  </p:normalViewPr>
  <p:slideViewPr>
    <p:cSldViewPr snapToGrid="0">
      <p:cViewPr varScale="1">
        <p:scale>
          <a:sx n="41" d="100"/>
          <a:sy n="41" d="100"/>
        </p:scale>
        <p:origin x="4254" y="54"/>
      </p:cViewPr>
      <p:guideLst>
        <p:guide orient="horz" pos="8927"/>
        <p:guide pos="3024"/>
        <p:guide orient="horz" pos="5670"/>
        <p:guide pos="2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5543" tIns="47772" rIns="95543" bIns="4777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5543" tIns="47772" rIns="95543" bIns="47772" rtlCol="0"/>
          <a:lstStyle>
            <a:lvl1pPr algn="r">
              <a:defRPr sz="1200"/>
            </a:lvl1pPr>
          </a:lstStyle>
          <a:p>
            <a:fld id="{83ABC941-3805-444A-A958-924D763A8F87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5543" tIns="47772" rIns="95543" bIns="4777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5543" tIns="47772" rIns="95543" bIns="47772" rtlCol="0" anchor="b"/>
          <a:lstStyle>
            <a:lvl1pPr algn="r">
              <a:defRPr sz="1200"/>
            </a:lvl1pPr>
          </a:lstStyle>
          <a:p>
            <a:fld id="{0F47C5D7-F756-4170-8CA2-167605608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703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5543" tIns="47772" rIns="95543" bIns="4777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5543" tIns="47772" rIns="95543" bIns="47772" rtlCol="0"/>
          <a:lstStyle>
            <a:lvl1pPr algn="r">
              <a:defRPr sz="1200"/>
            </a:lvl1pPr>
          </a:lstStyle>
          <a:p>
            <a:fld id="{827D1CBE-4873-4605-98ED-FA79BB39655C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06663" y="1239838"/>
            <a:ext cx="178435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3" tIns="47772" rIns="95543" bIns="4777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43" tIns="47772" rIns="95543" bIns="4777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5543" tIns="47772" rIns="95543" bIns="4777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5543" tIns="47772" rIns="95543" bIns="47772" rtlCol="0" anchor="b"/>
          <a:lstStyle>
            <a:lvl1pPr algn="r">
              <a:defRPr sz="1200"/>
            </a:lvl1pPr>
          </a:lstStyle>
          <a:p>
            <a:fld id="{3DA13D77-4D12-4961-AFC4-28820A3BF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223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6663" y="1239838"/>
            <a:ext cx="1784350" cy="33512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13D77-4D12-4961-AFC4-28820A3BF2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60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945943"/>
            <a:ext cx="8161020" cy="6266897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9454516"/>
            <a:ext cx="7200900" cy="4345992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A60D3-840E-488C-B8D7-CC4F9E1B3DA8}" type="datetime1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1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BFE4-C5CA-434F-B376-095EAE3C42F5}" type="datetime1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1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958369"/>
            <a:ext cx="2070259" cy="152547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958369"/>
            <a:ext cx="6090761" cy="152547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EDB2-3F79-4DBB-B5B0-3590ADD8F0AF}" type="datetime1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9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F3EFA-B518-44DD-A865-BE6CF85A473F}" type="datetime1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2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4487671"/>
            <a:ext cx="8281035" cy="7487774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12046282"/>
            <a:ext cx="8281035" cy="3937644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909B2-F253-4A1F-B9FD-A433C616F4AB}" type="datetime1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15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4791843"/>
            <a:ext cx="408051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4791843"/>
            <a:ext cx="4080510" cy="114212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54AB-A096-42D5-9CD9-39E8CB5A4A4A}" type="datetime1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9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958373"/>
            <a:ext cx="8281035" cy="34792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4412664"/>
            <a:ext cx="4061757" cy="216257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6575242"/>
            <a:ext cx="4061757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4412664"/>
            <a:ext cx="4081761" cy="216257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6575242"/>
            <a:ext cx="4081761" cy="96711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A6DF0-6724-4C38-84F2-74FA59804635}" type="datetime1">
              <a:rPr lang="en-US" smtClean="0"/>
              <a:t>11/23/2021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1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F5694-D38A-4226-B93B-851C37BB578A}" type="datetime1">
              <a:rPr lang="en-US" smtClean="0"/>
              <a:t>11/23/2021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88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477A-DB68-4175-937C-733E835C99C3}" type="datetime1">
              <a:rPr lang="en-US" smtClean="0"/>
              <a:t>11/23/2021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37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1200044"/>
            <a:ext cx="3096637" cy="4200155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2591766"/>
            <a:ext cx="4860608" cy="12792138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5400199"/>
            <a:ext cx="3096637" cy="10004536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5E04-7E55-4C16-AEB5-A192ED725C53}" type="datetime1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36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1200044"/>
            <a:ext cx="3096637" cy="4200155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2591766"/>
            <a:ext cx="4860608" cy="12792138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5400199"/>
            <a:ext cx="3096637" cy="10004536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74622-D40C-4CE0-BF4E-B9F216B83AC0}" type="datetime1">
              <a:rPr lang="en-US" smtClean="0"/>
              <a:t>11/23/2021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71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958373"/>
            <a:ext cx="8281035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4791843"/>
            <a:ext cx="8281035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6683952"/>
            <a:ext cx="216027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BD8F5-D066-4524-A252-B02C971661E4}" type="datetime1">
              <a:rPr lang="en-US" smtClean="0"/>
              <a:t>11/23/2021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6683952"/>
            <a:ext cx="3240405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6683952"/>
            <a:ext cx="2160270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9D006-9693-45E5-8E0C-114CB06DC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4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CE0A38-DEE8-4B83-9258-B0EE50B0B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4" y="12089512"/>
            <a:ext cx="7926999" cy="555245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7473552"/>
            <a:ext cx="9601199" cy="350425"/>
            <a:chOff x="148244" y="6374906"/>
            <a:chExt cx="11814290" cy="361433"/>
          </a:xfrm>
          <a:solidFill>
            <a:srgbClr val="FF993D"/>
          </a:solidFill>
        </p:grpSpPr>
        <p:cxnSp>
          <p:nvCxnSpPr>
            <p:cNvPr id="5" name="Straight Connector 4"/>
            <p:cNvCxnSpPr/>
            <p:nvPr/>
          </p:nvCxnSpPr>
          <p:spPr>
            <a:xfrm>
              <a:off x="148244" y="6561339"/>
              <a:ext cx="5703916" cy="0"/>
            </a:xfrm>
            <a:prstGeom prst="line">
              <a:avLst/>
            </a:prstGeom>
            <a:grpFill/>
            <a:ln w="28575">
              <a:solidFill>
                <a:srgbClr val="FF99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lowchart: Connector 5"/>
            <p:cNvSpPr/>
            <p:nvPr/>
          </p:nvSpPr>
          <p:spPr>
            <a:xfrm>
              <a:off x="5911475" y="6374906"/>
              <a:ext cx="374592" cy="361433"/>
            </a:xfrm>
            <a:prstGeom prst="flowChartConnector">
              <a:avLst/>
            </a:prstGeom>
            <a:grpFill/>
            <a:ln>
              <a:solidFill>
                <a:srgbClr val="FF99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4008" tIns="32004" rIns="64008" bIns="3200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560"/>
                </a:spcAft>
              </a:pPr>
              <a:r>
                <a:rPr lang="en-US" sz="77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77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6345382" y="6555623"/>
              <a:ext cx="5617152" cy="0"/>
            </a:xfrm>
            <a:prstGeom prst="line">
              <a:avLst/>
            </a:prstGeom>
            <a:grpFill/>
            <a:ln w="28575">
              <a:solidFill>
                <a:srgbClr val="FF99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85" y="31626"/>
            <a:ext cx="5403751" cy="1545171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6407336" y="17146545"/>
            <a:ext cx="2983147" cy="488628"/>
          </a:xfrm>
          <a:prstGeom prst="roundRect">
            <a:avLst/>
          </a:prstGeom>
          <a:solidFill>
            <a:srgbClr val="FF993D"/>
          </a:solidFill>
          <a:ln w="19050">
            <a:solidFill>
              <a:srgbClr val="FF99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23 November 2021</a:t>
            </a:r>
          </a:p>
        </p:txBody>
      </p:sp>
      <p:sp>
        <p:nvSpPr>
          <p:cNvPr id="20" name="Flowchart: Connector 19"/>
          <p:cNvSpPr/>
          <p:nvPr/>
        </p:nvSpPr>
        <p:spPr>
          <a:xfrm>
            <a:off x="9251478" y="1665517"/>
            <a:ext cx="278010" cy="240484"/>
          </a:xfrm>
          <a:prstGeom prst="flowChartConnector">
            <a:avLst/>
          </a:prstGeom>
          <a:solidFill>
            <a:srgbClr val="FF9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4008" tIns="32004" rIns="64008" bIns="320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560"/>
              </a:spcAft>
            </a:pPr>
            <a:r>
              <a:rPr lang="en-US" sz="77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77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6525" y="1591244"/>
            <a:ext cx="9073958" cy="2031325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68000" rIns="168000" rtlCol="0">
            <a:spAutoFit/>
          </a:bodyPr>
          <a:lstStyle/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CERTIFIED IDENTIFICATION DOCUMENTS</a:t>
            </a:r>
          </a:p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0F4305-6397-4357-AE30-11784FF2FFFA}"/>
              </a:ext>
            </a:extLst>
          </p:cNvPr>
          <p:cNvSpPr txBox="1"/>
          <p:nvPr/>
        </p:nvSpPr>
        <p:spPr>
          <a:xfrm>
            <a:off x="14614" y="2960715"/>
            <a:ext cx="9059344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ZA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ZA" sz="3600" dirty="0">
                <a:latin typeface="Calibri" panose="020F0502020204030204" pitchFamily="34" charset="0"/>
                <a:cs typeface="Calibri" panose="020F0502020204030204" pitchFamily="34" charset="0"/>
              </a:rPr>
              <a:t>Dear Valued Client</a:t>
            </a:r>
            <a:r>
              <a:rPr lang="en-ZA" sz="40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just"/>
            <a:endParaRPr lang="en-ZA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ZA" sz="3600" dirty="0">
                <a:latin typeface="Calibri" panose="020F0502020204030204" pitchFamily="34" charset="0"/>
                <a:cs typeface="Calibri" panose="020F0502020204030204" pitchFamily="34" charset="0"/>
              </a:rPr>
              <a:t>Please take note, BIPA will no longer accept copies of </a:t>
            </a:r>
            <a:r>
              <a:rPr lang="en-ZA" sz="36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identification </a:t>
            </a:r>
            <a:r>
              <a:rPr lang="en-GB" sz="3600" b="1" i="1" u="sng" dirty="0">
                <a:latin typeface="Calibri" panose="020F0502020204030204" pitchFamily="34" charset="0"/>
                <a:ea typeface="Calibri" panose="020F0502020204030204" pitchFamily="34" charset="0"/>
              </a:rPr>
              <a:t>documents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</a:rPr>
              <a:t>(ID’s and Passports) that are not </a:t>
            </a:r>
            <a:r>
              <a:rPr lang="en-GB" sz="3600" b="1" i="1" u="sng" dirty="0">
                <a:latin typeface="Calibri" panose="020F0502020204030204" pitchFamily="34" charset="0"/>
                <a:ea typeface="Calibri" panose="020F0502020204030204" pitchFamily="34" charset="0"/>
              </a:rPr>
              <a:t>certified.</a:t>
            </a:r>
          </a:p>
          <a:p>
            <a:pPr algn="just"/>
            <a:endParaRPr lang="en-GB" sz="3600" b="1" i="1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en-GB" sz="3600" i="1" dirty="0">
                <a:latin typeface="Calibri" panose="020F0502020204030204" pitchFamily="34" charset="0"/>
                <a:ea typeface="Calibri" panose="020F0502020204030204" pitchFamily="34" charset="0"/>
              </a:rPr>
              <a:t>Only certified documents by the </a:t>
            </a:r>
            <a:r>
              <a:rPr lang="en-GB" sz="3600" b="1" i="1" u="sng" dirty="0">
                <a:latin typeface="Calibri" panose="020F0502020204030204" pitchFamily="34" charset="0"/>
                <a:ea typeface="Calibri" panose="020F0502020204030204" pitchFamily="34" charset="0"/>
              </a:rPr>
              <a:t>Namibian Police (NAMPOL)</a:t>
            </a:r>
            <a:r>
              <a:rPr lang="en-GB" sz="3600" i="1" dirty="0">
                <a:latin typeface="Calibri" panose="020F0502020204030204" pitchFamily="34" charset="0"/>
                <a:ea typeface="Calibri" panose="020F0502020204030204" pitchFamily="34" charset="0"/>
              </a:rPr>
              <a:t> will be allowed. Certified documents should not be older than six (6) </a:t>
            </a:r>
            <a:r>
              <a:rPr lang="en-ZA" sz="3600" dirty="0">
                <a:latin typeface="Calibri" panose="020F0502020204030204" pitchFamily="34" charset="0"/>
                <a:ea typeface="Calibri" panose="020F0502020204030204" pitchFamily="34" charset="0"/>
              </a:rPr>
              <a:t>months.</a:t>
            </a:r>
          </a:p>
          <a:p>
            <a:pPr algn="just"/>
            <a:endParaRPr lang="en-ZA" sz="3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</a:rPr>
              <a:t>All identification documents submitted to BIPA must therefore be certified</a:t>
            </a:r>
            <a:r>
              <a:rPr lang="en-GB" sz="3600" b="1" i="1" u="sng" dirty="0">
                <a:latin typeface="Calibri" panose="020F0502020204030204" pitchFamily="34" charset="0"/>
                <a:ea typeface="Calibri" panose="020F0502020204030204" pitchFamily="34" charset="0"/>
              </a:rPr>
              <a:t>, effective 23 November 2021.</a:t>
            </a:r>
          </a:p>
          <a:p>
            <a:pPr algn="just"/>
            <a:endParaRPr lang="en-GB" sz="3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algn="just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77520" y="1796902"/>
            <a:ext cx="9073958" cy="2659"/>
          </a:xfrm>
          <a:prstGeom prst="line">
            <a:avLst/>
          </a:prstGeom>
          <a:ln w="38100">
            <a:solidFill>
              <a:srgbClr val="FF99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C6935C3-F943-44EE-826B-B944D391AE55}"/>
              </a:ext>
            </a:extLst>
          </p:cNvPr>
          <p:cNvSpPr txBox="1"/>
          <p:nvPr/>
        </p:nvSpPr>
        <p:spPr>
          <a:xfrm>
            <a:off x="6407336" y="375392"/>
            <a:ext cx="3054586" cy="1200329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68000" rIns="168000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NOTICE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07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29172</TotalTime>
  <Words>82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BIPA</dc:creator>
  <cp:lastModifiedBy>Ndapanda Toivo</cp:lastModifiedBy>
  <cp:revision>170</cp:revision>
  <cp:lastPrinted>2021-01-05T10:13:00Z</cp:lastPrinted>
  <dcterms:created xsi:type="dcterms:W3CDTF">2018-06-21T14:07:59Z</dcterms:created>
  <dcterms:modified xsi:type="dcterms:W3CDTF">2021-11-23T11:44:09Z</dcterms:modified>
</cp:coreProperties>
</file>